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57" r:id="rId4"/>
    <p:sldId id="259" r:id="rId5"/>
    <p:sldId id="265" r:id="rId6"/>
    <p:sldId id="267" r:id="rId7"/>
    <p:sldId id="268" r:id="rId8"/>
    <p:sldId id="270" r:id="rId9"/>
    <p:sldId id="269" r:id="rId10"/>
    <p:sldId id="286" r:id="rId11"/>
    <p:sldId id="271" r:id="rId12"/>
    <p:sldId id="287" r:id="rId13"/>
    <p:sldId id="292" r:id="rId14"/>
    <p:sldId id="293" r:id="rId15"/>
    <p:sldId id="290" r:id="rId16"/>
    <p:sldId id="291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F607-CEAB-4F4C-9621-3A49D7E2942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FE67C-C192-489D-ABA3-F1ED87193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6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0466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Першотравневський</a:t>
            </a:r>
            <a:r>
              <a:rPr lang="ru-RU" sz="1600" dirty="0"/>
              <a:t> заклад </a:t>
            </a:r>
            <a:r>
              <a:rPr lang="ru-RU" sz="1600" dirty="0" err="1"/>
              <a:t>загальної</a:t>
            </a:r>
            <a:r>
              <a:rPr lang="ru-RU" sz="1600" dirty="0"/>
              <a:t> </a:t>
            </a:r>
            <a:r>
              <a:rPr lang="ru-RU" sz="1600" dirty="0" err="1"/>
              <a:t>середньої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endParaRPr lang="ru-RU" sz="1600" dirty="0"/>
          </a:p>
          <a:p>
            <a:pPr algn="ctr"/>
            <a:r>
              <a:rPr lang="ru-RU" sz="1600" dirty="0"/>
              <a:t> </a:t>
            </a:r>
            <a:r>
              <a:rPr lang="ru-RU" sz="1600" dirty="0" err="1"/>
              <a:t>Саф’янівської</a:t>
            </a:r>
            <a:r>
              <a:rPr lang="ru-RU" sz="1600" dirty="0"/>
              <a:t> </a:t>
            </a:r>
            <a:r>
              <a:rPr lang="ru-RU" sz="1600" dirty="0" err="1"/>
              <a:t>сільскьої</a:t>
            </a:r>
            <a:r>
              <a:rPr lang="ru-RU" sz="1600" dirty="0"/>
              <a:t> ради </a:t>
            </a:r>
            <a:r>
              <a:rPr lang="ru-RU" sz="1600" dirty="0" err="1" smtClean="0"/>
              <a:t>Ізмаїльського</a:t>
            </a:r>
            <a:r>
              <a:rPr lang="ru-RU" sz="1600" dirty="0" smtClean="0"/>
              <a:t> </a:t>
            </a:r>
            <a:r>
              <a:rPr lang="ru-RU" sz="1600" dirty="0"/>
              <a:t>району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err="1"/>
              <a:t>Одеської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348880"/>
            <a:ext cx="5742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Особливості</a:t>
            </a:r>
            <a:r>
              <a:rPr lang="ru-RU" sz="2800" b="1" dirty="0"/>
              <a:t> </a:t>
            </a:r>
            <a:r>
              <a:rPr lang="ru-RU" sz="2800" b="1" dirty="0" err="1"/>
              <a:t>організації</a:t>
            </a:r>
            <a:r>
              <a:rPr lang="ru-RU" sz="2800" b="1" dirty="0"/>
              <a:t> </a:t>
            </a:r>
            <a:r>
              <a:rPr lang="ru-RU" sz="2800" b="1" dirty="0" smtClean="0"/>
              <a:t>       </a:t>
            </a:r>
            <a:r>
              <a:rPr lang="ru-RU" sz="2800" b="1" dirty="0" err="1" smtClean="0"/>
              <a:t>виховного</a:t>
            </a:r>
            <a:r>
              <a:rPr lang="ru-RU" sz="2800" b="1" dirty="0" smtClean="0"/>
              <a:t> </a:t>
            </a:r>
            <a:r>
              <a:rPr lang="ru-RU" sz="2800" b="1" dirty="0" err="1"/>
              <a:t>процесу</a:t>
            </a:r>
            <a:r>
              <a:rPr lang="ru-RU" sz="2800" b="1" dirty="0"/>
              <a:t> в ЗЗСО</a:t>
            </a:r>
            <a:br>
              <a:rPr lang="ru-RU" sz="2800" b="1" dirty="0"/>
            </a:br>
            <a:r>
              <a:rPr lang="ru-RU" sz="2800" b="1" dirty="0"/>
              <a:t> у </a:t>
            </a:r>
            <a:r>
              <a:rPr lang="ru-RU" sz="2800" b="1" dirty="0" smtClean="0"/>
              <a:t>2023-2024 </a:t>
            </a:r>
            <a:r>
              <a:rPr lang="ru-RU" sz="2800" b="1" dirty="0" err="1" smtClean="0"/>
              <a:t>н.р</a:t>
            </a:r>
            <a:r>
              <a:rPr lang="ru-RU" sz="28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721661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ШМО КК  № 1</a:t>
            </a:r>
          </a:p>
          <a:p>
            <a:pPr algn="ctr"/>
            <a:r>
              <a:rPr lang="ru-RU" dirty="0" smtClean="0"/>
              <a:t>29.08.2023 </a:t>
            </a:r>
            <a:r>
              <a:rPr lang="ru-RU" dirty="0"/>
              <a:t>р.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+mn-lt"/>
              </a:rPr>
              <a:t>Національно-патріотичне виховання</a:t>
            </a:r>
            <a:endParaRPr lang="ru-RU" sz="3200" b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6" r="2793" b="38211"/>
          <a:stretch/>
        </p:blipFill>
        <p:spPr bwMode="auto">
          <a:xfrm>
            <a:off x="929814" y="1052736"/>
            <a:ext cx="7104167" cy="136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6165" r="50014" b="20866"/>
          <a:stretch/>
        </p:blipFill>
        <p:spPr bwMode="auto">
          <a:xfrm>
            <a:off x="2738440" y="3150788"/>
            <a:ext cx="3993800" cy="323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56490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Основні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завдання</a:t>
            </a:r>
            <a:r>
              <a:rPr lang="ru-RU" sz="3200" b="1" dirty="0" smtClean="0"/>
              <a:t> правового </a:t>
            </a:r>
            <a:r>
              <a:rPr lang="ru-RU" sz="3200" b="1" dirty="0" err="1" smtClean="0"/>
              <a:t>виховання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2873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18972" r="34322" b="18052"/>
          <a:stretch/>
        </p:blipFill>
        <p:spPr bwMode="auto">
          <a:xfrm>
            <a:off x="613093" y="1464172"/>
            <a:ext cx="8121435" cy="4869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Захист дитини в </a:t>
            </a:r>
            <a:r>
              <a:rPr lang="uk-UA" sz="3200" b="1" dirty="0" err="1" smtClean="0"/>
              <a:t>соцмережах</a:t>
            </a:r>
            <a:r>
              <a:rPr lang="uk-UA" sz="3200" b="1" dirty="0" smtClean="0"/>
              <a:t>                  та </a:t>
            </a:r>
            <a:r>
              <a:rPr lang="uk-UA" sz="3200" b="1" dirty="0" err="1" smtClean="0"/>
              <a:t>інтернеті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59216" cy="1008112"/>
          </a:xfrm>
        </p:spPr>
        <p:txBody>
          <a:bodyPr>
            <a:normAutofit/>
          </a:bodyPr>
          <a:lstStyle/>
          <a:p>
            <a:pPr algn="r"/>
            <a:r>
              <a:rPr lang="uk-UA" sz="2800" b="1" dirty="0" smtClean="0">
                <a:latin typeface="+mn-lt"/>
              </a:rPr>
              <a:t>Учнівське самоврядування</a:t>
            </a:r>
            <a:endParaRPr lang="ru-RU" sz="2800" b="1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12396" b="17693"/>
          <a:stretch/>
        </p:blipFill>
        <p:spPr bwMode="auto">
          <a:xfrm>
            <a:off x="1297685" y="836713"/>
            <a:ext cx="690690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50100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Партнерство у роботі класного керівника</a:t>
            </a:r>
            <a:endParaRPr lang="uk-UA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22729" b="8991"/>
          <a:stretch/>
        </p:blipFill>
        <p:spPr bwMode="auto">
          <a:xfrm>
            <a:off x="683567" y="3999258"/>
            <a:ext cx="7162747" cy="2664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3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48680"/>
            <a:ext cx="80648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/>
              <a:t>І</a:t>
            </a:r>
            <a:r>
              <a:rPr lang="ru-RU" sz="2000" b="1" dirty="0"/>
              <a:t>.    </a:t>
            </a:r>
            <a:r>
              <a:rPr lang="uk-UA" sz="2000" b="1" dirty="0" smtClean="0"/>
              <a:t>Продовжити  роботу над виховною проблемою школи</a:t>
            </a:r>
            <a:br>
              <a:rPr lang="uk-UA" sz="2000" b="1" dirty="0" smtClean="0"/>
            </a:br>
            <a:r>
              <a:rPr lang="uk-UA" sz="2000" dirty="0" smtClean="0"/>
              <a:t>«Виховання компетентної особистості, громадянина України шляхом розвитку духовності, моральності, толерантності, творчості, патріотизму засобами новітніх інноваційних технологій»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b="1" dirty="0" smtClean="0"/>
          </a:p>
          <a:p>
            <a:r>
              <a:rPr lang="uk-UA" sz="2000" b="1" dirty="0" smtClean="0"/>
              <a:t>        ІІ.  Пріоритетними напрямками виховання на 2023-2024 </a:t>
            </a:r>
            <a:r>
              <a:rPr lang="uk-UA" sz="2000" b="1" dirty="0" err="1" smtClean="0"/>
              <a:t>н.р</a:t>
            </a:r>
            <a:r>
              <a:rPr lang="uk-UA" sz="2000" b="1" dirty="0" smtClean="0"/>
              <a:t>.:</a:t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        </a:t>
            </a:r>
            <a:r>
              <a:rPr lang="uk-UA" sz="2000" dirty="0" smtClean="0"/>
              <a:t>•	Національно-громадянське виховання.</a:t>
            </a:r>
          </a:p>
          <a:p>
            <a:r>
              <a:rPr lang="uk-UA" sz="2000" dirty="0" smtClean="0"/>
              <a:t>        •	Запобігання домашньому насильству, профілактика   </a:t>
            </a:r>
          </a:p>
          <a:p>
            <a:r>
              <a:rPr lang="uk-UA" sz="2000" dirty="0" smtClean="0"/>
              <a:t>                правопорушення, проявів жорстокості та </a:t>
            </a:r>
            <a:r>
              <a:rPr lang="uk-UA" sz="2000" dirty="0" err="1" smtClean="0"/>
              <a:t>булінгу</a:t>
            </a:r>
            <a:r>
              <a:rPr lang="uk-UA" sz="2000" dirty="0" smtClean="0"/>
              <a:t> серед учнів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•	Формування основ здорового способу життя, безпечного </a:t>
            </a:r>
          </a:p>
          <a:p>
            <a:r>
              <a:rPr lang="uk-UA" sz="2000" dirty="0" smtClean="0"/>
              <a:t>                освітнього простору</a:t>
            </a:r>
            <a:br>
              <a:rPr lang="uk-UA" sz="2000" dirty="0" smtClean="0"/>
            </a:br>
            <a:r>
              <a:rPr lang="uk-UA" sz="2000" dirty="0" smtClean="0"/>
              <a:t>        •	Активізація роботи учнівського самоврядування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678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32656"/>
            <a:ext cx="777686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І</a:t>
            </a:r>
            <a:r>
              <a:rPr lang="uk-UA" sz="2400" b="1" dirty="0" smtClean="0"/>
              <a:t>ІІ</a:t>
            </a:r>
            <a:r>
              <a:rPr lang="en-US" sz="2400" b="1" dirty="0" smtClean="0"/>
              <a:t>. </a:t>
            </a:r>
            <a:r>
              <a:rPr lang="ru-RU" sz="2400" b="1" dirty="0" err="1"/>
              <a:t>Виховні</a:t>
            </a:r>
            <a:r>
              <a:rPr lang="ru-RU" sz="2400" b="1" dirty="0"/>
              <a:t> </a:t>
            </a:r>
            <a:r>
              <a:rPr lang="ru-RU" sz="2400" b="1" dirty="0" err="1"/>
              <a:t>завдання</a:t>
            </a:r>
            <a:r>
              <a:rPr lang="ru-RU" sz="2400" b="1" dirty="0"/>
              <a:t> на </a:t>
            </a:r>
            <a:r>
              <a:rPr lang="ru-RU" sz="2400" b="1" dirty="0" err="1"/>
              <a:t>наступний</a:t>
            </a:r>
            <a:r>
              <a:rPr lang="ru-RU" sz="2400" b="1" dirty="0"/>
              <a:t> </a:t>
            </a:r>
            <a:r>
              <a:rPr lang="ru-RU" sz="2400" b="1" dirty="0" smtClean="0"/>
              <a:t>2023-2024 </a:t>
            </a:r>
            <a:r>
              <a:rPr lang="ru-RU" sz="2400" b="1" dirty="0" err="1" smtClean="0"/>
              <a:t>н.р</a:t>
            </a:r>
            <a:r>
              <a:rPr lang="ru-RU" sz="2400" b="1" dirty="0" smtClean="0"/>
              <a:t>.: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• </a:t>
            </a:r>
            <a:r>
              <a:rPr lang="uk-UA" sz="2000" dirty="0" smtClean="0"/>
              <a:t>Національно – патріотична та громадянська компетентність, розвиток соціальної активності вихованців на засадах шкільної системи учнівського самоврядування.</a:t>
            </a:r>
            <a:br>
              <a:rPr lang="uk-UA" sz="2000" dirty="0" smtClean="0"/>
            </a:br>
            <a:r>
              <a:rPr lang="uk-UA" sz="2000" dirty="0" smtClean="0"/>
              <a:t>• Безпечний освітній простір, навички збереження власного життя  та здоров’я, а також запобігання  небезпечній  поведінці оточуючих. </a:t>
            </a:r>
            <a:br>
              <a:rPr lang="uk-UA" sz="2000" dirty="0" smtClean="0"/>
            </a:br>
            <a:r>
              <a:rPr lang="uk-UA" sz="2000" dirty="0" smtClean="0"/>
              <a:t>•  Формування ціннісних життєвих навичок та моделей поведінки, протидії </a:t>
            </a:r>
            <a:r>
              <a:rPr lang="uk-UA" sz="2000" dirty="0" err="1" smtClean="0"/>
              <a:t>булінгу</a:t>
            </a:r>
            <a:r>
              <a:rPr lang="uk-UA" sz="2000" dirty="0" smtClean="0"/>
              <a:t> (цькуванню), насильства (домашнього, сексуального), торгівля людьми.</a:t>
            </a:r>
            <a:br>
              <a:rPr lang="uk-UA" sz="2000" dirty="0" smtClean="0"/>
            </a:br>
            <a:r>
              <a:rPr lang="uk-UA" sz="2000" dirty="0" smtClean="0"/>
              <a:t>• Формування культури недискримінаційної, ненасильницької, безконфліктної комунікації та толерантне відношення до дітей з особливими освітніми проблемами.</a:t>
            </a:r>
            <a:br>
              <a:rPr lang="uk-UA" sz="2000" dirty="0" smtClean="0"/>
            </a:br>
            <a:r>
              <a:rPr lang="uk-UA" sz="2000" dirty="0" smtClean="0"/>
              <a:t>•  Попередження дитячого травматизму та правопорушень серед учнів школи (алгоритм дії).</a:t>
            </a:r>
            <a:br>
              <a:rPr lang="uk-UA" sz="2000" dirty="0" smtClean="0"/>
            </a:br>
            <a:r>
              <a:rPr lang="uk-UA" sz="2000" dirty="0" smtClean="0"/>
              <a:t>•  Створення умов для самореалізації учнів, залучення дітей до прийняття рішень (реалізація спільних проектів, ініційованих учнями)</a:t>
            </a:r>
            <a:br>
              <a:rPr lang="uk-UA" sz="2000" dirty="0" smtClean="0"/>
            </a:br>
            <a:r>
              <a:rPr lang="uk-UA" sz="2000" dirty="0" smtClean="0"/>
              <a:t>•  Дотримання академічної доброчесності серед учасників навчально-виховного процесу.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79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МЕТОДИЧНІ РЕКОМЕНДАЦІЇ</a:t>
            </a:r>
            <a:br>
              <a:rPr lang="ru-RU" sz="2400" b="1" dirty="0">
                <a:latin typeface="+mn-lt"/>
              </a:rPr>
            </a:br>
            <a:r>
              <a:rPr lang="ru-RU" sz="2400" b="1" dirty="0" err="1" smtClean="0">
                <a:latin typeface="+mn-lt"/>
              </a:rPr>
              <a:t>щодо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проведення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ПЕРШОГО </a:t>
            </a:r>
            <a:r>
              <a:rPr lang="ru-RU" sz="2400" b="1" dirty="0">
                <a:latin typeface="+mn-lt"/>
              </a:rPr>
              <a:t>УРОКУ в </a:t>
            </a:r>
            <a:r>
              <a:rPr lang="ru-RU" sz="2400" b="1" dirty="0" smtClean="0">
                <a:latin typeface="+mn-lt"/>
              </a:rPr>
              <a:t>ЗЗСО </a:t>
            </a:r>
            <a:r>
              <a:rPr lang="ru-RU" sz="2400" b="1" dirty="0">
                <a:latin typeface="+mn-lt"/>
              </a:rPr>
              <a:t>у </a:t>
            </a:r>
            <a:r>
              <a:rPr lang="ru-RU" sz="2400" b="1" dirty="0" smtClean="0">
                <a:latin typeface="+mn-lt"/>
              </a:rPr>
              <a:t>2023/2024 </a:t>
            </a:r>
            <a:r>
              <a:rPr lang="ru-RU" sz="2400" b="1" dirty="0" err="1" smtClean="0">
                <a:latin typeface="+mn-lt"/>
              </a:rPr>
              <a:t>н.р</a:t>
            </a:r>
            <a:r>
              <a:rPr lang="ru-RU" sz="2400" b="1" dirty="0" smtClean="0">
                <a:latin typeface="+mn-lt"/>
              </a:rPr>
              <a:t>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348880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Міністерство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і науки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наголошує</a:t>
            </a:r>
            <a:r>
              <a:rPr lang="ru-RU" sz="2400" dirty="0" smtClean="0"/>
              <a:t> (лист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16.08.2023 року № 1/12186-23),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у 2023/2024 </a:t>
            </a:r>
            <a:r>
              <a:rPr lang="ru-RU" sz="2400" dirty="0" err="1" smtClean="0"/>
              <a:t>навчальному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 в кожному </a:t>
            </a:r>
            <a:r>
              <a:rPr lang="ru-RU" sz="2400" dirty="0" err="1" smtClean="0"/>
              <a:t>населеному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пункті</a:t>
            </a:r>
            <a:r>
              <a:rPr lang="ru-RU" sz="2400" dirty="0" smtClean="0"/>
              <a:t>, тому форма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першого</a:t>
            </a:r>
            <a:r>
              <a:rPr lang="ru-RU" sz="2400" dirty="0" smtClean="0"/>
              <a:t> уроку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визначена</a:t>
            </a:r>
            <a:r>
              <a:rPr lang="ru-RU" sz="2400" dirty="0" smtClean="0"/>
              <a:t> закладами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81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6470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uk-UA" b="1" dirty="0" smtClean="0"/>
              <a:t>Під час підготовки до Першого уроку в 10-11 класах </a:t>
            </a:r>
            <a:r>
              <a:rPr lang="uk-UA" dirty="0" smtClean="0"/>
              <a:t>варто зосередитися на висвітленні витоків незламності українського народу в російсько-українській війні, а саме: ця війна стала війною за існування не лише держави, але й українського народу в цілому, позаяк є практичним втіленням імперської тоталітарної ідеології путінського режиму – </a:t>
            </a:r>
            <a:r>
              <a:rPr lang="uk-UA" dirty="0" err="1" smtClean="0"/>
              <a:t>рашизму</a:t>
            </a:r>
            <a:r>
              <a:rPr lang="ru-RU" dirty="0" smtClean="0"/>
              <a:t>…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b="1" dirty="0" smtClean="0"/>
          </a:p>
          <a:p>
            <a:pPr algn="just"/>
            <a:r>
              <a:rPr lang="uk-UA" b="1" dirty="0" smtClean="0"/>
              <a:t>У ході Першого уроку в 5-9 класах </a:t>
            </a:r>
            <a:r>
              <a:rPr lang="uk-UA" dirty="0" smtClean="0"/>
              <a:t>варто привернути увагу до історії державних символів України, визначних постатей та подій боротьби за незалежність ХХ-ХХІ століть, боротьби Українського народу проти російської збройної агресії, патріотизму та героїзму сучасних захисників України….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826208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ru-RU" dirty="0" smtClean="0"/>
          </a:p>
          <a:p>
            <a:pPr algn="just"/>
            <a:r>
              <a:rPr lang="uk-UA" b="1" dirty="0" smtClean="0"/>
              <a:t>Перший урок у 1-4 класах </a:t>
            </a:r>
            <a:r>
              <a:rPr lang="uk-UA" dirty="0" smtClean="0"/>
              <a:t>має сприяти формуванню й розвитку уявлень про такі поняття, як: «моя Батьківщина – Україна», «рідний дім», «патріот і громадянин». Кожен учень повинен ідентифікувати себе з народом України, усвідомлювати, що успішне навчання в школі – це його громадянський обов’язок перед суспільством і державою…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915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t="5176" r="8809" b="4660"/>
          <a:stretch/>
        </p:blipFill>
        <p:spPr bwMode="auto">
          <a:xfrm>
            <a:off x="756745" y="693683"/>
            <a:ext cx="8135007" cy="550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06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uk-UA" sz="2400" b="1" dirty="0" smtClean="0">
                <a:latin typeface="+mn-lt"/>
              </a:rPr>
              <a:t>Методичні рекомендації                                                                                                      щодо організації виховного процесу у ЗЗСО                                                              у 2023-2024 н.</a:t>
            </a:r>
            <a:br>
              <a:rPr lang="uk-UA" sz="2400" b="1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/>
            </a:r>
            <a:br>
              <a:rPr lang="uk-UA" sz="2400" dirty="0" smtClean="0">
                <a:latin typeface="+mn-lt"/>
              </a:rPr>
            </a:br>
            <a:endParaRPr lang="uk-UA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00807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Головна мета виховної роботи </a:t>
            </a:r>
            <a:r>
              <a:rPr lang="uk-UA" dirty="0" smtClean="0"/>
              <a:t>у закладах загальної середньої освіти –</a:t>
            </a:r>
          </a:p>
          <a:p>
            <a:pPr algn="just"/>
            <a:r>
              <a:rPr lang="uk-UA" dirty="0" smtClean="0"/>
              <a:t>створити умови для розвитку і самореалізації кожної особистості як громадянина України; сформувати покоління, здатне навчатися впродовж усього життя, створювати і розвивати цінності громадянського суспільства. 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У 2023-2024 </a:t>
            </a:r>
            <a:r>
              <a:rPr lang="uk-UA" dirty="0" err="1" smtClean="0"/>
              <a:t>н.р</a:t>
            </a:r>
            <a:r>
              <a:rPr lang="uk-UA" dirty="0" smtClean="0"/>
              <a:t>. напрями й завдання виховної роботи в ЗЗСО визначено нормативно-правовими документами:</a:t>
            </a:r>
          </a:p>
          <a:p>
            <a:pPr algn="just"/>
            <a:r>
              <a:rPr lang="uk-UA" dirty="0"/>
              <a:t>Закон України «Про освіту» від 05.09.2017 № 2145-</a:t>
            </a:r>
            <a:r>
              <a:rPr lang="en-US" dirty="0"/>
              <a:t>VIII; </a:t>
            </a:r>
          </a:p>
          <a:p>
            <a:pPr algn="just"/>
            <a:r>
              <a:rPr lang="en-US" dirty="0"/>
              <a:t>− </a:t>
            </a:r>
            <a:r>
              <a:rPr lang="uk-UA" dirty="0"/>
              <a:t>Закон України «Про запобігання та протидію домашньому насильству», </a:t>
            </a:r>
          </a:p>
          <a:p>
            <a:pPr algn="just"/>
            <a:r>
              <a:rPr lang="uk-UA" dirty="0"/>
              <a:t>редакція від 01.01.2020 № 2671-</a:t>
            </a:r>
            <a:r>
              <a:rPr lang="en-US" dirty="0"/>
              <a:t>VIII; </a:t>
            </a:r>
          </a:p>
          <a:p>
            <a:pPr algn="just"/>
            <a:r>
              <a:rPr lang="en-US" dirty="0"/>
              <a:t>− </a:t>
            </a:r>
            <a:r>
              <a:rPr lang="uk-UA" dirty="0"/>
              <a:t>Закон України «Про внесення змін до деяких законодавчих актів України </a:t>
            </a:r>
          </a:p>
          <a:p>
            <a:pPr algn="just"/>
            <a:r>
              <a:rPr lang="uk-UA" dirty="0"/>
              <a:t>проти </a:t>
            </a:r>
            <a:r>
              <a:rPr lang="uk-UA" dirty="0" err="1"/>
              <a:t>булінгу</a:t>
            </a:r>
            <a:r>
              <a:rPr lang="uk-UA" dirty="0"/>
              <a:t> (цькуванню)», редакція від 01.01.2020 № 2657-ІХ; </a:t>
            </a:r>
          </a:p>
          <a:p>
            <a:pPr algn="just"/>
            <a:r>
              <a:rPr lang="uk-UA" dirty="0"/>
              <a:t>− Закон України «Про протидію торгівлі людьми», редакція </a:t>
            </a:r>
            <a:r>
              <a:rPr lang="uk-UA" dirty="0" smtClean="0"/>
              <a:t>від </a:t>
            </a:r>
            <a:r>
              <a:rPr lang="uk-UA" dirty="0"/>
              <a:t>01.01.2020 № 2671-</a:t>
            </a:r>
            <a:r>
              <a:rPr lang="en-US" dirty="0"/>
              <a:t>V</a:t>
            </a:r>
            <a:r>
              <a:rPr lang="uk-UA" dirty="0"/>
              <a:t>ІІІ; </a:t>
            </a:r>
          </a:p>
          <a:p>
            <a:pPr algn="just"/>
            <a:r>
              <a:rPr lang="uk-UA" dirty="0"/>
              <a:t>– Закон України «Про повну загальну середню освіту», редакція </a:t>
            </a:r>
            <a:r>
              <a:rPr lang="uk-UA" dirty="0" smtClean="0"/>
              <a:t>від </a:t>
            </a:r>
            <a:r>
              <a:rPr lang="uk-UA" dirty="0"/>
              <a:t>27.05.2022 № 2208-</a:t>
            </a:r>
            <a:r>
              <a:rPr lang="en-US" dirty="0"/>
              <a:t>I</a:t>
            </a:r>
            <a:r>
              <a:rPr lang="uk-UA" dirty="0"/>
              <a:t>Х; 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854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− Закон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», </a:t>
            </a:r>
            <a:r>
              <a:rPr lang="ru-RU" dirty="0" err="1"/>
              <a:t>редакція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08.06.2022 </a:t>
            </a:r>
            <a:r>
              <a:rPr lang="ru-RU" dirty="0" smtClean="0"/>
              <a:t>№ </a:t>
            </a:r>
            <a:r>
              <a:rPr lang="ru-RU" dirty="0"/>
              <a:t>2267-ІХ;</a:t>
            </a:r>
          </a:p>
          <a:p>
            <a:r>
              <a:rPr lang="ru-RU" dirty="0"/>
              <a:t>− Указ Президента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25.05.2020 № 195/2020 «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</a:p>
          <a:p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і здорового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у </a:t>
            </a:r>
            <a:r>
              <a:rPr lang="ru-RU" dirty="0" err="1"/>
              <a:t>Новій</a:t>
            </a:r>
            <a:r>
              <a:rPr lang="ru-RU" dirty="0"/>
              <a:t> </a:t>
            </a:r>
          </a:p>
          <a:p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»; </a:t>
            </a:r>
          </a:p>
          <a:p>
            <a:r>
              <a:rPr lang="ru-RU" dirty="0"/>
              <a:t>– Указ Президента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08.05.2023 № 226/2023 «Про День </a:t>
            </a:r>
            <a:r>
              <a:rPr lang="ru-RU" dirty="0" err="1" smtClean="0"/>
              <a:t>Європи</a:t>
            </a:r>
            <a:r>
              <a:rPr lang="ru-RU" dirty="0" smtClean="0"/>
              <a:t>»;</a:t>
            </a:r>
          </a:p>
          <a:p>
            <a:r>
              <a:rPr lang="ru-RU" dirty="0"/>
              <a:t>− </a:t>
            </a:r>
            <a:r>
              <a:rPr lang="ru-RU" dirty="0" err="1"/>
              <a:t>Конвенція</a:t>
            </a:r>
            <a:r>
              <a:rPr lang="ru-RU" dirty="0"/>
              <a:t> ООН про права </a:t>
            </a:r>
            <a:r>
              <a:rPr lang="ru-RU" dirty="0" err="1"/>
              <a:t>дитини</a:t>
            </a:r>
            <a:r>
              <a:rPr lang="ru-RU" dirty="0"/>
              <a:t> (</a:t>
            </a:r>
            <a:r>
              <a:rPr lang="ru-RU" dirty="0" err="1"/>
              <a:t>ратифіковано</a:t>
            </a:r>
            <a:r>
              <a:rPr lang="ru-RU" dirty="0"/>
              <a:t>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</a:t>
            </a:r>
          </a:p>
          <a:p>
            <a:r>
              <a:rPr lang="ru-RU" dirty="0"/>
              <a:t>Ради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27.02.91 № 789-</a:t>
            </a:r>
            <a:r>
              <a:rPr lang="en-US" dirty="0"/>
              <a:t>XII, </a:t>
            </a:r>
            <a:r>
              <a:rPr lang="ru-RU" dirty="0" err="1"/>
              <a:t>редакція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20.11.2014, </a:t>
            </a:r>
            <a:r>
              <a:rPr lang="ru-RU" dirty="0" err="1"/>
              <a:t>підстава</a:t>
            </a:r>
            <a:r>
              <a:rPr lang="ru-RU" dirty="0"/>
              <a:t> 995-160; </a:t>
            </a:r>
          </a:p>
          <a:p>
            <a:r>
              <a:rPr lang="ru-RU" dirty="0"/>
              <a:t>− Постанова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09.10.2020 № 932 «Про </a:t>
            </a:r>
          </a:p>
          <a:p>
            <a:r>
              <a:rPr lang="ru-RU" dirty="0" err="1"/>
              <a:t>затвердження</a:t>
            </a:r>
            <a:r>
              <a:rPr lang="ru-RU" dirty="0"/>
              <a:t> плану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національно-патріотичного</a:t>
            </a:r>
            <a:r>
              <a:rPr lang="ru-RU" dirty="0"/>
              <a:t> </a:t>
            </a:r>
          </a:p>
          <a:p>
            <a:r>
              <a:rPr lang="ru-RU" dirty="0" err="1"/>
              <a:t>виховання</a:t>
            </a:r>
            <a:r>
              <a:rPr lang="ru-RU" dirty="0"/>
              <a:t> на 2020-2025 роки»;</a:t>
            </a:r>
          </a:p>
          <a:p>
            <a:r>
              <a:rPr lang="ru-RU" dirty="0"/>
              <a:t>– Постанова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30.06.2021 № 673 «Про </a:t>
            </a:r>
            <a:r>
              <a:rPr lang="ru-RU" dirty="0" err="1" smtClean="0"/>
              <a:t>затвердження</a:t>
            </a:r>
            <a:r>
              <a:rPr lang="ru-RU" dirty="0" smtClean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національно</a:t>
            </a:r>
            <a:r>
              <a:rPr lang="ru-RU" dirty="0" smtClean="0"/>
              <a:t> - </a:t>
            </a:r>
            <a:r>
              <a:rPr lang="ru-RU" dirty="0" err="1" smtClean="0"/>
              <a:t>патріотичного</a:t>
            </a:r>
            <a:r>
              <a:rPr lang="ru-RU" dirty="0" smtClean="0"/>
              <a:t> </a:t>
            </a:r>
            <a:r>
              <a:rPr lang="ru-RU" dirty="0" err="1"/>
              <a:t>виховання</a:t>
            </a:r>
            <a:r>
              <a:rPr lang="ru-RU" dirty="0"/>
              <a:t> на </a:t>
            </a:r>
            <a:r>
              <a:rPr lang="ru-RU" dirty="0" err="1"/>
              <a:t>період</a:t>
            </a:r>
            <a:r>
              <a:rPr lang="ru-RU" dirty="0"/>
              <a:t> до 2025 року та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smtClean="0"/>
              <a:t>постанов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»; </a:t>
            </a:r>
          </a:p>
          <a:p>
            <a:r>
              <a:rPr lang="ru-RU" dirty="0"/>
              <a:t>–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30.03.2023 № 269-р «Про </a:t>
            </a:r>
          </a:p>
          <a:p>
            <a:r>
              <a:rPr lang="ru-RU" dirty="0" err="1"/>
              <a:t>затвердження</a:t>
            </a:r>
            <a:r>
              <a:rPr lang="ru-RU" dirty="0"/>
              <a:t> плану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відзначення</a:t>
            </a:r>
            <a:r>
              <a:rPr lang="ru-RU" dirty="0"/>
              <a:t> </a:t>
            </a:r>
            <a:r>
              <a:rPr lang="ru-RU" dirty="0" err="1"/>
              <a:t>подвигів</a:t>
            </a:r>
            <a:r>
              <a:rPr lang="ru-RU" dirty="0"/>
              <a:t> </a:t>
            </a:r>
            <a:r>
              <a:rPr lang="ru-RU" dirty="0" err="1"/>
              <a:t>ветеранів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проявлених</a:t>
            </a:r>
            <a:r>
              <a:rPr lang="ru-RU" dirty="0"/>
              <a:t> </a:t>
            </a:r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суверенітету</a:t>
            </a:r>
            <a:r>
              <a:rPr lang="ru-RU" dirty="0"/>
              <a:t>, </a:t>
            </a:r>
            <a:r>
              <a:rPr lang="ru-RU" dirty="0" err="1"/>
              <a:t>територіальної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r>
              <a:rPr lang="ru-RU" dirty="0"/>
              <a:t> та </a:t>
            </a:r>
            <a:r>
              <a:rPr lang="ru-RU" dirty="0" err="1"/>
              <a:t>недоторканності</a:t>
            </a:r>
            <a:r>
              <a:rPr lang="ru-RU" dirty="0"/>
              <a:t> </a:t>
            </a:r>
          </a:p>
          <a:p>
            <a:r>
              <a:rPr lang="ru-RU" dirty="0" err="1"/>
              <a:t>України</a:t>
            </a:r>
            <a:r>
              <a:rPr lang="ru-RU" dirty="0"/>
              <a:t>, на </a:t>
            </a:r>
            <a:r>
              <a:rPr lang="ru-RU" dirty="0" err="1"/>
              <a:t>період</a:t>
            </a:r>
            <a:r>
              <a:rPr lang="ru-RU" dirty="0"/>
              <a:t> 2023-2026 </a:t>
            </a:r>
            <a:r>
              <a:rPr lang="ru-RU" dirty="0" err="1"/>
              <a:t>років</a:t>
            </a:r>
            <a:r>
              <a:rPr lang="ru-RU" dirty="0"/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07.04.2023 № 301-р «Про </a:t>
            </a:r>
          </a:p>
          <a:p>
            <a:r>
              <a:rPr lang="ru-RU" dirty="0" err="1"/>
              <a:t>схвалення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»;</a:t>
            </a:r>
          </a:p>
          <a:p>
            <a:r>
              <a:rPr lang="ru-RU" dirty="0"/>
              <a:t>−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реформування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</a:p>
          <a:p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«Нова </a:t>
            </a:r>
            <a:r>
              <a:rPr lang="ru-RU" dirty="0" err="1"/>
              <a:t>українська</a:t>
            </a:r>
            <a:r>
              <a:rPr lang="ru-RU" dirty="0"/>
              <a:t> школа» на </a:t>
            </a:r>
            <a:r>
              <a:rPr lang="ru-RU" dirty="0" err="1"/>
              <a:t>період</a:t>
            </a:r>
            <a:r>
              <a:rPr lang="ru-RU" dirty="0"/>
              <a:t> до 2029 року </a:t>
            </a:r>
          </a:p>
          <a:p>
            <a:r>
              <a:rPr lang="ru-RU" dirty="0"/>
              <a:t>(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14.12.2016 № 988-р); </a:t>
            </a:r>
          </a:p>
          <a:p>
            <a:r>
              <a:rPr lang="ru-RU" dirty="0"/>
              <a:t>– лист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14.08.2020 № 1/9-436 «Про </a:t>
            </a:r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в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протидії</a:t>
            </a:r>
            <a:r>
              <a:rPr lang="ru-RU" dirty="0" smtClean="0"/>
              <a:t> </a:t>
            </a:r>
            <a:r>
              <a:rPr lang="ru-RU" dirty="0" err="1"/>
              <a:t>булінгу</a:t>
            </a:r>
            <a:r>
              <a:rPr lang="ru-RU" dirty="0"/>
              <a:t> (</a:t>
            </a:r>
            <a:r>
              <a:rPr lang="ru-RU" dirty="0" err="1"/>
              <a:t>цькуванню</a:t>
            </a:r>
            <a:r>
              <a:rPr lang="ru-RU" dirty="0"/>
              <a:t>)»;</a:t>
            </a:r>
          </a:p>
          <a:p>
            <a:r>
              <a:rPr lang="ru-RU" dirty="0"/>
              <a:t>– лист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10.03.2021 № 1/9-128 </a:t>
            </a:r>
          </a:p>
          <a:p>
            <a:r>
              <a:rPr lang="ru-RU" dirty="0"/>
              <a:t>«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профілактичних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в </a:t>
            </a:r>
          </a:p>
          <a:p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обізнаності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»;</a:t>
            </a:r>
          </a:p>
          <a:p>
            <a:r>
              <a:rPr lang="ru-RU" dirty="0"/>
              <a:t>− лист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09.07.2021 </a:t>
            </a:r>
            <a:r>
              <a:rPr lang="ru-RU" dirty="0" smtClean="0"/>
              <a:t>№ </a:t>
            </a:r>
            <a:r>
              <a:rPr lang="ru-RU" dirty="0"/>
              <a:t>4.5/1992-21 «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відзначення</a:t>
            </a:r>
            <a:r>
              <a:rPr lang="ru-RU" dirty="0"/>
              <a:t> Дня </a:t>
            </a:r>
            <a:r>
              <a:rPr lang="ru-RU" dirty="0" err="1"/>
              <a:t>пам’яті</a:t>
            </a:r>
            <a:r>
              <a:rPr lang="ru-RU" dirty="0"/>
              <a:t> </a:t>
            </a:r>
            <a:r>
              <a:rPr lang="ru-RU" dirty="0" err="1"/>
              <a:t>захисників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боротьбі</a:t>
            </a:r>
            <a:r>
              <a:rPr lang="ru-RU" dirty="0"/>
              <a:t> за </a:t>
            </a:r>
            <a:r>
              <a:rPr lang="ru-RU" dirty="0" err="1"/>
              <a:t>незалежність</a:t>
            </a:r>
            <a:r>
              <a:rPr lang="ru-RU" dirty="0"/>
              <a:t>, </a:t>
            </a:r>
            <a:r>
              <a:rPr lang="ru-RU" dirty="0" err="1"/>
              <a:t>суверенітет</a:t>
            </a:r>
            <a:r>
              <a:rPr lang="ru-RU" dirty="0"/>
              <a:t> і </a:t>
            </a:r>
            <a:r>
              <a:rPr lang="ru-RU" dirty="0" err="1"/>
              <a:t>територіальну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»; </a:t>
            </a:r>
          </a:p>
          <a:p>
            <a:r>
              <a:rPr lang="ru-RU" dirty="0"/>
              <a:t>− лист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17.03.2022 № 1/3485-22 </a:t>
            </a:r>
          </a:p>
          <a:p>
            <a:r>
              <a:rPr lang="ru-RU" dirty="0"/>
              <a:t>«</a:t>
            </a:r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бесід</a:t>
            </a:r>
            <a:r>
              <a:rPr lang="ru-RU" dirty="0"/>
              <a:t> з </a:t>
            </a:r>
            <a:r>
              <a:rPr lang="ru-RU" dirty="0" err="1"/>
              <a:t>учнями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</a:p>
          <a:p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уникнення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мінами</a:t>
            </a:r>
            <a:r>
              <a:rPr lang="ru-RU" dirty="0"/>
              <a:t> та </a:t>
            </a:r>
            <a:r>
              <a:rPr lang="ru-RU" dirty="0" err="1"/>
              <a:t>вибухонебезпечними</a:t>
            </a:r>
            <a:r>
              <a:rPr lang="ru-RU" dirty="0"/>
              <a:t> </a:t>
            </a:r>
          </a:p>
          <a:p>
            <a:r>
              <a:rPr lang="ru-RU" dirty="0"/>
              <a:t>предметами»;</a:t>
            </a:r>
          </a:p>
          <a:p>
            <a:r>
              <a:rPr lang="ru-RU" dirty="0"/>
              <a:t>– лист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30.05.2022 № 1/5735-22 </a:t>
            </a:r>
          </a:p>
          <a:p>
            <a:r>
              <a:rPr lang="ru-RU" dirty="0"/>
              <a:t>«Про </a:t>
            </a:r>
            <a:r>
              <a:rPr lang="ru-RU" dirty="0" err="1"/>
              <a:t>запобігання</a:t>
            </a:r>
            <a:r>
              <a:rPr lang="ru-RU" dirty="0"/>
              <a:t> та </a:t>
            </a:r>
            <a:r>
              <a:rPr lang="ru-RU" dirty="0" err="1"/>
              <a:t>протидію</a:t>
            </a:r>
            <a:r>
              <a:rPr lang="ru-RU" dirty="0"/>
              <a:t> </a:t>
            </a:r>
            <a:r>
              <a:rPr lang="ru-RU" dirty="0" err="1"/>
              <a:t>домашньому</a:t>
            </a:r>
            <a:r>
              <a:rPr lang="ru-RU" dirty="0"/>
              <a:t> </a:t>
            </a:r>
            <a:r>
              <a:rPr lang="ru-RU" dirty="0" err="1"/>
              <a:t>насильству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 </a:t>
            </a:r>
            <a:r>
              <a:rPr lang="ru-RU" dirty="0" smtClean="0"/>
              <a:t>в </a:t>
            </a:r>
            <a:r>
              <a:rPr lang="ru-RU" dirty="0" err="1"/>
              <a:t>Україні</a:t>
            </a:r>
            <a:r>
              <a:rPr lang="ru-RU" dirty="0"/>
              <a:t>»;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14415" r="3829" b="12566"/>
          <a:stretch/>
        </p:blipFill>
        <p:spPr bwMode="auto">
          <a:xfrm>
            <a:off x="430669" y="1772816"/>
            <a:ext cx="8225667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8933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Завдання з виховної роботи</a:t>
            </a:r>
            <a:endParaRPr lang="uk-UA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" t="-5039" r="3243" b="24384"/>
          <a:stretch/>
        </p:blipFill>
        <p:spPr bwMode="auto">
          <a:xfrm>
            <a:off x="309982" y="332656"/>
            <a:ext cx="8422135" cy="5551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10103" r="5715"/>
          <a:stretch/>
        </p:blipFill>
        <p:spPr bwMode="auto">
          <a:xfrm>
            <a:off x="257448" y="692696"/>
            <a:ext cx="8480141" cy="550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3604" r="1339" b="7743"/>
          <a:stretch/>
        </p:blipFill>
        <p:spPr bwMode="auto">
          <a:xfrm>
            <a:off x="539552" y="1440956"/>
            <a:ext cx="7994847" cy="450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733346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Виховний процес включає</a:t>
            </a:r>
            <a:endParaRPr lang="uk-UA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19426" r="2240" b="8348"/>
          <a:stretch/>
        </p:blipFill>
        <p:spPr bwMode="auto">
          <a:xfrm>
            <a:off x="683568" y="1481882"/>
            <a:ext cx="8136904" cy="5015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04664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Ціннісні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орієнтири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сучасної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української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школи</a:t>
            </a:r>
            <a:endParaRPr lang="ru-RU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775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Методичні рекомендації                                                                                                      щодо організації виховного процесу у ЗЗСО                                                              у 2023-2024 н.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Національно-патріотичне виховання</vt:lpstr>
      <vt:lpstr>Презентация PowerPoint</vt:lpstr>
      <vt:lpstr>Учнівське самоврядування</vt:lpstr>
      <vt:lpstr>Презентация PowerPoint</vt:lpstr>
      <vt:lpstr>Презентация PowerPoint</vt:lpstr>
      <vt:lpstr>МЕТОДИЧНІ РЕКОМЕНДАЦІЇ щодо проведення  ПЕРШОГО УРОКУ в ЗЗСО у 2023/2024 н.р.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68</cp:revision>
  <dcterms:created xsi:type="dcterms:W3CDTF">2013-08-20T23:50:31Z</dcterms:created>
  <dcterms:modified xsi:type="dcterms:W3CDTF">2023-08-29T08:27:51Z</dcterms:modified>
</cp:coreProperties>
</file>